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Default Extension="wdp" ContentType="image/vnd.ms-photo"/>
  <Override PartName="/ppt/slides/slide119.xml" ContentType="application/vnd.openxmlformats-officedocument.presentationml.slide+xml"/>
  <Override PartName="/ppt/slides/slide13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442" r:id="rId42"/>
    <p:sldId id="384" r:id="rId43"/>
    <p:sldId id="389" r:id="rId44"/>
    <p:sldId id="390" r:id="rId45"/>
    <p:sldId id="391" r:id="rId46"/>
    <p:sldId id="392" r:id="rId47"/>
    <p:sldId id="342" r:id="rId48"/>
    <p:sldId id="406" r:id="rId49"/>
    <p:sldId id="395" r:id="rId50"/>
    <p:sldId id="407" r:id="rId51"/>
    <p:sldId id="393" r:id="rId52"/>
    <p:sldId id="401" r:id="rId53"/>
    <p:sldId id="382" r:id="rId54"/>
    <p:sldId id="411" r:id="rId55"/>
    <p:sldId id="412" r:id="rId56"/>
    <p:sldId id="413" r:id="rId57"/>
    <p:sldId id="414" r:id="rId58"/>
    <p:sldId id="415" r:id="rId59"/>
    <p:sldId id="416" r:id="rId60"/>
    <p:sldId id="419" r:id="rId61"/>
    <p:sldId id="420" r:id="rId62"/>
    <p:sldId id="418" r:id="rId63"/>
    <p:sldId id="421" r:id="rId64"/>
    <p:sldId id="422" r:id="rId65"/>
    <p:sldId id="409" r:id="rId66"/>
    <p:sldId id="298" r:id="rId67"/>
    <p:sldId id="299" r:id="rId68"/>
    <p:sldId id="300" r:id="rId69"/>
    <p:sldId id="301" r:id="rId70"/>
    <p:sldId id="302" r:id="rId71"/>
    <p:sldId id="303" r:id="rId72"/>
    <p:sldId id="304" r:id="rId73"/>
    <p:sldId id="305" r:id="rId74"/>
    <p:sldId id="374" r:id="rId75"/>
    <p:sldId id="308" r:id="rId76"/>
    <p:sldId id="360" r:id="rId77"/>
    <p:sldId id="430" r:id="rId78"/>
    <p:sldId id="273" r:id="rId79"/>
    <p:sldId id="367" r:id="rId80"/>
    <p:sldId id="425" r:id="rId81"/>
    <p:sldId id="354" r:id="rId82"/>
    <p:sldId id="428" r:id="rId83"/>
    <p:sldId id="353" r:id="rId84"/>
    <p:sldId id="426" r:id="rId85"/>
    <p:sldId id="429" r:id="rId86"/>
    <p:sldId id="356" r:id="rId87"/>
    <p:sldId id="357" r:id="rId88"/>
    <p:sldId id="359" r:id="rId89"/>
    <p:sldId id="295" r:id="rId90"/>
    <p:sldId id="321" r:id="rId91"/>
    <p:sldId id="364" r:id="rId92"/>
    <p:sldId id="365" r:id="rId93"/>
    <p:sldId id="366" r:id="rId94"/>
    <p:sldId id="375" r:id="rId95"/>
    <p:sldId id="309" r:id="rId96"/>
    <p:sldId id="322" r:id="rId97"/>
    <p:sldId id="404" r:id="rId98"/>
    <p:sldId id="405" r:id="rId99"/>
    <p:sldId id="402" r:id="rId100"/>
    <p:sldId id="403" r:id="rId101"/>
    <p:sldId id="310" r:id="rId102"/>
    <p:sldId id="344" r:id="rId103"/>
    <p:sldId id="345" r:id="rId104"/>
    <p:sldId id="323" r:id="rId105"/>
    <p:sldId id="311" r:id="rId106"/>
    <p:sldId id="317" r:id="rId107"/>
    <p:sldId id="376" r:id="rId108"/>
    <p:sldId id="318" r:id="rId109"/>
    <p:sldId id="432" r:id="rId110"/>
    <p:sldId id="433" r:id="rId111"/>
    <p:sldId id="434" r:id="rId112"/>
    <p:sldId id="435" r:id="rId113"/>
    <p:sldId id="436" r:id="rId114"/>
    <p:sldId id="437" r:id="rId115"/>
    <p:sldId id="438" r:id="rId116"/>
    <p:sldId id="439" r:id="rId117"/>
    <p:sldId id="441" r:id="rId118"/>
    <p:sldId id="440" r:id="rId119"/>
    <p:sldId id="324" r:id="rId120"/>
    <p:sldId id="328" r:id="rId121"/>
    <p:sldId id="362" r:id="rId122"/>
    <p:sldId id="361" r:id="rId123"/>
    <p:sldId id="368" r:id="rId124"/>
    <p:sldId id="319" r:id="rId125"/>
    <p:sldId id="325" r:id="rId126"/>
    <p:sldId id="377" r:id="rId127"/>
    <p:sldId id="339" r:id="rId128"/>
    <p:sldId id="358" r:id="rId129"/>
    <p:sldId id="340" r:id="rId130"/>
    <p:sldId id="400" r:id="rId131"/>
    <p:sldId id="338" r:id="rId132"/>
    <p:sldId id="329" r:id="rId133"/>
    <p:sldId id="330" r:id="rId134"/>
    <p:sldId id="331" r:id="rId135"/>
    <p:sldId id="332" r:id="rId136"/>
    <p:sldId id="333" r:id="rId137"/>
    <p:sldId id="334" r:id="rId138"/>
    <p:sldId id="335" r:id="rId139"/>
    <p:sldId id="336" r:id="rId140"/>
    <p:sldId id="337" r:id="rId141"/>
    <p:sldId id="296" r:id="rId142"/>
    <p:sldId id="399" r:id="rId143"/>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7400"/>
    <a:srgbClr val="00B7FF"/>
    <a:srgbClr val="00FF00"/>
    <a:srgbClr val="00DB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57" autoAdjust="0"/>
  </p:normalViewPr>
  <p:slideViewPr>
    <p:cSldViewPr>
      <p:cViewPr>
        <p:scale>
          <a:sx n="75" d="100"/>
          <a:sy n="75" d="100"/>
        </p:scale>
        <p:origin x="-2628" y="-121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10/1/2012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extLst>
      <p:ext uri="{BB962C8B-B14F-4D97-AF65-F5344CB8AC3E}">
        <p14:creationId xmlns="" xmlns:p14="http://schemas.microsoft.com/office/powerpoint/2010/main" val="4027438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Wie entscheidet man, ob etwas</a:t>
            </a:r>
            <a:r>
              <a:rPr lang="de-DE" baseline="0" dirty="0" smtClean="0"/>
              <a:t> einfach ist? </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35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50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01.10.2012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 xmlns:p14="http://schemas.microsoft.com/office/powerpoint/2010/main" val="3524703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2130425"/>
            <a:ext cx="7772400" cy="1470025"/>
          </a:xfrm>
        </p:spPr>
        <p:txBody>
          <a:bodyPr/>
          <a:lstStyle>
            <a:lvl1pPr>
              <a:defRPr/>
            </a:lvl1pPr>
          </a:lstStyle>
          <a:p>
            <a:r>
              <a:rPr lang="de-DE" dirty="0" smtClean="0"/>
              <a:t>Bearbeiten</a:t>
            </a:r>
            <a:endParaRPr lang="de-DE" dirty="0"/>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a:xfrm>
            <a:off x="0" y="6597352"/>
            <a:ext cx="1691680" cy="260648"/>
          </a:xfrm>
          <a:prstGeom prst="rect">
            <a:avLst/>
          </a:prstGeom>
        </p:spPr>
        <p:txBody>
          <a:bodyPr/>
          <a:lstStyle/>
          <a:p>
            <a:fld id="{8E508044-0D94-401F-9C78-3F61CF8331A4}" type="datetime1">
              <a:rPr lang="de-DE" smtClean="0"/>
              <a:pPr/>
              <a:t>01.10.2012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 xmlns:p14="http://schemas.microsoft.com/office/powerpoint/2010/main" val="15678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01.10.2012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4941168"/>
            <a:ext cx="2088232" cy="1354217"/>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800" b="0" i="0" u="none" strike="noStrike" kern="1200" cap="none" spc="0" normalizeH="0" baseline="0" noProof="0" dirty="0" smtClean="0">
                <a:ln w="19050">
                  <a:noFill/>
                </a:ln>
                <a:solidFill>
                  <a:schemeClr val="bg1"/>
                </a:solidFill>
                <a:uLnTx/>
                <a:uFillTx/>
                <a:latin typeface="Bebas Neue" pitchFamily="34" charset="0"/>
              </a:rPr>
              <a:t>DATA</a:t>
            </a:r>
          </a:p>
        </p:txBody>
      </p:sp>
      <p:sp>
        <p:nvSpPr>
          <p:cNvPr id="44" name="Textfeld 43"/>
          <p:cNvSpPr txBox="1"/>
          <p:nvPr/>
        </p:nvSpPr>
        <p:spPr>
          <a:xfrm>
            <a:off x="1259632" y="4005064"/>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Interactions</a:t>
            </a:r>
          </a:p>
        </p:txBody>
      </p:sp>
      <p:sp>
        <p:nvSpPr>
          <p:cNvPr id="45" name="Textfeld 44"/>
          <p:cNvSpPr txBox="1"/>
          <p:nvPr/>
        </p:nvSpPr>
        <p:spPr>
          <a:xfrm>
            <a:off x="971600" y="858778"/>
            <a:ext cx="288032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Dependent-on</a:t>
            </a:r>
            <a:r>
              <a:rPr kumimoji="0" lang="en-US" sz="3600" b="0" i="0" u="none" strike="noStrike" kern="1200" cap="none" spc="0" normalizeH="0" noProof="0" dirty="0" smtClean="0">
                <a:ln w="19050">
                  <a:noFill/>
                </a:ln>
                <a:solidFill>
                  <a:srgbClr val="00B7FF"/>
                </a:solidFill>
                <a:uLnTx/>
                <a:uFillTx/>
                <a:latin typeface="Bebas Neue" pitchFamily="34" charset="0"/>
              </a:rPr>
              <a:t> Components</a:t>
            </a:r>
            <a:endParaRPr kumimoji="0" lang="en-US" sz="3600" b="0" i="0" u="none" strike="noStrike" kern="1200" cap="none" spc="0" normalizeH="0" baseline="0" noProof="0" dirty="0" smtClean="0">
              <a:ln w="19050">
                <a:noFill/>
              </a:ln>
              <a:solidFill>
                <a:srgbClr val="00B7FF"/>
              </a:solidFill>
              <a:uLnTx/>
              <a:uFillTx/>
              <a:latin typeface="Bebas Neue" pitchFamily="34" charset="0"/>
            </a:endParaRPr>
          </a:p>
        </p:txBody>
      </p:sp>
    </p:spTree>
    <p:extLst>
      <p:ext uri="{BB962C8B-B14F-4D97-AF65-F5344CB8AC3E}">
        <p14:creationId xmlns="" xmlns:p14="http://schemas.microsoft.com/office/powerpoint/2010/main" val="36721457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feil nach rechts 24"/>
          <p:cNvSpPr/>
          <p:nvPr/>
        </p:nvSpPr>
        <p:spPr>
          <a:xfrm>
            <a:off x="323528" y="4437112"/>
            <a:ext cx="8568952" cy="2304256"/>
          </a:xfrm>
          <a:prstGeom prst="rightArrow">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Form 33"/>
          <p:cNvCxnSpPr>
            <a:stCxn id="26" idx="7"/>
            <a:endCxn id="30" idx="1"/>
          </p:cNvCxnSpPr>
          <p:nvPr/>
        </p:nvCxnSpPr>
        <p:spPr>
          <a:xfrm rot="5400000" flipH="1" flipV="1">
            <a:off x="146067" y="3789041"/>
            <a:ext cx="2625733" cy="46549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Form 35"/>
          <p:cNvCxnSpPr>
            <a:stCxn id="30" idx="3"/>
            <a:endCxn id="28" idx="1"/>
          </p:cNvCxnSpPr>
          <p:nvPr/>
        </p:nvCxnSpPr>
        <p:spPr>
          <a:xfrm>
            <a:off x="3131840" y="2708920"/>
            <a:ext cx="465493" cy="2625733"/>
          </a:xfrm>
          <a:prstGeom prst="bentConnector2">
            <a:avLst/>
          </a:prstGeom>
          <a:ln w="76200">
            <a:solidFill>
              <a:srgbClr val="00DB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Form 39"/>
          <p:cNvCxnSpPr>
            <a:stCxn id="28" idx="7"/>
            <a:endCxn id="31" idx="1"/>
          </p:cNvCxnSpPr>
          <p:nvPr/>
        </p:nvCxnSpPr>
        <p:spPr>
          <a:xfrm rot="5400000" flipH="1" flipV="1">
            <a:off x="3026387" y="3789041"/>
            <a:ext cx="2625733" cy="46549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Form 41"/>
          <p:cNvCxnSpPr>
            <a:stCxn id="31" idx="3"/>
            <a:endCxn id="29" idx="1"/>
          </p:cNvCxnSpPr>
          <p:nvPr/>
        </p:nvCxnSpPr>
        <p:spPr>
          <a:xfrm>
            <a:off x="6012160" y="2708920"/>
            <a:ext cx="465493" cy="2625733"/>
          </a:xfrm>
          <a:prstGeom prst="bentConnector2">
            <a:avLst/>
          </a:prstGeom>
          <a:ln w="76200">
            <a:solidFill>
              <a:srgbClr val="FF7400"/>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Ellipse 25"/>
          <p:cNvSpPr/>
          <p:nvPr/>
        </p:nvSpPr>
        <p:spPr>
          <a:xfrm>
            <a:off x="61156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lipse 27"/>
          <p:cNvSpPr/>
          <p:nvPr/>
        </p:nvSpPr>
        <p:spPr>
          <a:xfrm>
            <a:off x="349188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lipse 28"/>
          <p:cNvSpPr/>
          <p:nvPr/>
        </p:nvSpPr>
        <p:spPr>
          <a:xfrm>
            <a:off x="6372200" y="5229200"/>
            <a:ext cx="720080" cy="72008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hteck 29"/>
          <p:cNvSpPr/>
          <p:nvPr/>
        </p:nvSpPr>
        <p:spPr>
          <a:xfrm>
            <a:off x="1691680" y="1988840"/>
            <a:ext cx="1440160" cy="1440160"/>
          </a:xfrm>
          <a:prstGeom prst="rect">
            <a:avLst/>
          </a:prstGeom>
          <a:solidFill>
            <a:srgbClr val="00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smtClean="0">
                <a:latin typeface="Bebas Neue" pitchFamily="34" charset="0"/>
              </a:rPr>
              <a:t>EBC</a:t>
            </a:r>
            <a:endParaRPr lang="en-US" sz="8000" dirty="0">
              <a:latin typeface="Bebas Neue" pitchFamily="34" charset="0"/>
            </a:endParaRPr>
          </a:p>
        </p:txBody>
      </p:sp>
      <p:sp>
        <p:nvSpPr>
          <p:cNvPr id="31" name="Rechteck 30"/>
          <p:cNvSpPr/>
          <p:nvPr/>
        </p:nvSpPr>
        <p:spPr>
          <a:xfrm>
            <a:off x="4572000" y="1988840"/>
            <a:ext cx="1440160" cy="1440160"/>
          </a:xfrm>
          <a:prstGeom prst="rect">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feld 42"/>
          <p:cNvSpPr txBox="1"/>
          <p:nvPr/>
        </p:nvSpPr>
        <p:spPr>
          <a:xfrm>
            <a:off x="1403648" y="5013176"/>
            <a:ext cx="2088232" cy="1231106"/>
          </a:xfrm>
          <a:prstGeom prst="rect">
            <a:avLst/>
          </a:prstGeom>
          <a:ln>
            <a:noFill/>
          </a:ln>
          <a:effectLst/>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chemeClr val="bg1"/>
                </a:solidFill>
                <a:uLnTx/>
                <a:uFillTx/>
                <a:latin typeface="Bebas Neue" pitchFamily="34" charset="0"/>
              </a:rPr>
              <a:t>Board</a:t>
            </a:r>
          </a:p>
        </p:txBody>
      </p:sp>
      <p:sp>
        <p:nvSpPr>
          <p:cNvPr id="15" name="Textfeld 14"/>
          <p:cNvSpPr txBox="1"/>
          <p:nvPr/>
        </p:nvSpPr>
        <p:spPr>
          <a:xfrm>
            <a:off x="0" y="1"/>
            <a:ext cx="9144000" cy="123110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8000" b="0" i="0" u="none" strike="noStrike" kern="1200" cap="none" spc="0" normalizeH="0" baseline="0" noProof="0" dirty="0" smtClean="0">
                <a:ln w="19050">
                  <a:noFill/>
                </a:ln>
                <a:solidFill>
                  <a:srgbClr val="00B7FF"/>
                </a:solidFill>
                <a:uLnTx/>
                <a:uFillTx/>
                <a:latin typeface="Bebas Neue" pitchFamily="34" charset="0"/>
              </a:rPr>
              <a:t>Event</a:t>
            </a:r>
            <a:r>
              <a:rPr kumimoji="0" lang="en-US" sz="8000" b="0" i="0" u="none" strike="noStrike" kern="1200" cap="none" spc="0" normalizeH="0" noProof="0" dirty="0" smtClean="0">
                <a:ln w="19050">
                  <a:noFill/>
                </a:ln>
                <a:solidFill>
                  <a:srgbClr val="00B7FF"/>
                </a:solidFill>
                <a:uLnTx/>
                <a:uFillTx/>
                <a:latin typeface="Bebas Neue" pitchFamily="34" charset="0"/>
              </a:rPr>
              <a:t> Based Components</a:t>
            </a:r>
            <a:endParaRPr kumimoji="0" lang="en-US" sz="8000" b="0" i="0" u="none" strike="noStrike" kern="1200" cap="none" spc="0" normalizeH="0" baseline="0" noProof="0" dirty="0" smtClean="0">
              <a:ln w="19050">
                <a:noFill/>
              </a:ln>
              <a:solidFill>
                <a:srgbClr val="00B7FF"/>
              </a:solidFill>
              <a:uLnTx/>
              <a:uFillTx/>
              <a:latin typeface="Bebas Neue" pitchFamily="34" charset="0"/>
            </a:endParaRPr>
          </a:p>
        </p:txBody>
      </p:sp>
      <p:sp>
        <p:nvSpPr>
          <p:cNvPr id="16" name="Textfeld 15"/>
          <p:cNvSpPr txBox="1"/>
          <p:nvPr/>
        </p:nvSpPr>
        <p:spPr>
          <a:xfrm>
            <a:off x="1259632" y="3861048"/>
            <a:ext cx="2304256" cy="553998"/>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3600" b="0" i="0" u="none" strike="noStrike" kern="1200" cap="none" spc="0" normalizeH="0" baseline="0" noProof="0" dirty="0" smtClean="0">
                <a:ln w="19050">
                  <a:noFill/>
                </a:ln>
                <a:solidFill>
                  <a:srgbClr val="00B7FF"/>
                </a:solidFill>
                <a:uLnTx/>
                <a:uFillTx/>
                <a:latin typeface="Bebas Neue" pitchFamily="34" charset="0"/>
              </a:rPr>
              <a:t>Pins</a:t>
            </a:r>
          </a:p>
        </p:txBody>
      </p:sp>
    </p:spTree>
    <p:extLst>
      <p:ext uri="{BB962C8B-B14F-4D97-AF65-F5344CB8AC3E}">
        <p14:creationId xmlns="" xmlns:p14="http://schemas.microsoft.com/office/powerpoint/2010/main" val="36721457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6397121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War stories</a:t>
            </a:r>
            <a:endParaRPr lang="en-US" dirty="0"/>
          </a:p>
        </p:txBody>
      </p:sp>
      <p:sp>
        <p:nvSpPr>
          <p:cNvPr id="4" name="Textplatzhalter 3"/>
          <p:cNvSpPr>
            <a:spLocks noGrp="1"/>
          </p:cNvSpPr>
          <p:nvPr>
            <p:ph type="body" sz="quarter" idx="11"/>
          </p:nvPr>
        </p:nvSpPr>
        <p:spPr/>
        <p:txBody>
          <a:bodyPr/>
          <a:lstStyle/>
          <a:p>
            <a:r>
              <a:rPr lang="en-US" dirty="0" smtClean="0"/>
              <a:t>Also </a:t>
            </a:r>
            <a:r>
              <a:rPr lang="en-US" dirty="0" err="1" smtClean="0"/>
              <a:t>ich</a:t>
            </a:r>
            <a:r>
              <a:rPr lang="en-US" dirty="0" smtClean="0"/>
              <a:t> </a:t>
            </a:r>
            <a:r>
              <a:rPr lang="en-US" dirty="0" err="1" smtClean="0"/>
              <a:t>hab</a:t>
            </a:r>
            <a:r>
              <a:rPr lang="en-US" dirty="0" smtClean="0"/>
              <a:t> </a:t>
            </a:r>
            <a:r>
              <a:rPr lang="en-US" dirty="0" err="1" smtClean="0"/>
              <a:t>da</a:t>
            </a:r>
            <a:r>
              <a:rPr lang="en-US" dirty="0" smtClean="0"/>
              <a: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a:t>
            </a:r>
            <a:r>
              <a:rPr lang="en-US" sz="4400" dirty="0" smtClean="0">
                <a:latin typeface="Roboto" pitchFamily="2" charset="0"/>
                <a:ea typeface="Roboto" pitchFamily="2" charset="0"/>
              </a:rPr>
              <a:t>Software</a:t>
            </a:r>
            <a:r>
              <a:rPr lang="en-US" sz="4400" dirty="0" smtClean="0">
                <a:solidFill>
                  <a:schemeClr val="tx1">
                    <a:lumMod val="50000"/>
                    <a:lumOff val="50000"/>
                  </a:schemeClr>
                </a:solidFill>
                <a:latin typeface="Roboto" pitchFamily="2" charset="0"/>
                <a:ea typeface="Roboto" pitchFamily="2" charset="0"/>
              </a:rPr>
              <a:t>,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rgbClr val="FF00FF"/>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zwei</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latin typeface="Roboto" pitchFamily="2" charset="0"/>
                <a:ea typeface="Roboto" pitchFamily="2" charset="0"/>
              </a:rPr>
              <a:t>zu</a:t>
            </a:r>
            <a:r>
              <a:rPr lang="en-US" sz="4400" dirty="0" smtClean="0">
                <a:latin typeface="Roboto" pitchFamily="2" charset="0"/>
                <a:ea typeface="Roboto" pitchFamily="2" charset="0"/>
              </a:rPr>
              <a:t> </a:t>
            </a:r>
            <a:r>
              <a:rPr lang="en-US" sz="4400" dirty="0" err="1" smtClean="0">
                <a:latin typeface="Roboto" pitchFamily="2" charset="0"/>
                <a:ea typeface="Roboto" pitchFamily="2" charset="0"/>
              </a:rPr>
              <a:t>gro</a:t>
            </a:r>
            <a:r>
              <a:rPr lang="de-DE" sz="4400" dirty="0" err="1" smtClean="0">
                <a:latin typeface="Roboto" pitchFamily="2" charset="0"/>
                <a:ea typeface="Roboto" pitchFamily="2" charset="0"/>
              </a:rPr>
              <a:t>ße</a:t>
            </a:r>
            <a:r>
              <a:rPr lang="de-DE" sz="4400" dirty="0" smtClean="0">
                <a:latin typeface="Roboto" pitchFamily="2" charset="0"/>
                <a:ea typeface="Roboto" pitchFamily="2" charset="0"/>
              </a:rPr>
              <a:t> Klassen</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a:t>
            </a:r>
            <a:r>
              <a:rPr lang="de-DE" sz="4400" dirty="0" smtClean="0">
                <a:solidFill>
                  <a:srgbClr val="FF00FF"/>
                </a:solidFill>
                <a:latin typeface="Roboto" pitchFamily="2" charset="0"/>
                <a:ea typeface="Roboto" pitchFamily="2" charset="0"/>
              </a:rPr>
              <a:t>Bytearray</a:t>
            </a:r>
            <a:r>
              <a:rPr lang="de-DE" sz="4400" dirty="0" smtClean="0">
                <a:solidFill>
                  <a:schemeClr val="tx1">
                    <a:lumMod val="50000"/>
                    <a:lumOff val="50000"/>
                  </a:schemeClr>
                </a:solidFill>
                <a:latin typeface="Roboto" pitchFamily="2" charset="0"/>
                <a:ea typeface="Roboto" pitchFamily="2" charset="0"/>
              </a:rPr>
              <a:t> rum.</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a:t>
            </a:r>
            <a:r>
              <a:rPr lang="de-DE" sz="4400" dirty="0" smtClean="0">
                <a:solidFill>
                  <a:srgbClr val="FF00FF"/>
                </a:solidFill>
                <a:latin typeface="Roboto" pitchFamily="2" charset="0"/>
                <a:ea typeface="Roboto" pitchFamily="2" charset="0"/>
              </a:rPr>
              <a:t>wird</a:t>
            </a:r>
            <a:r>
              <a:rPr lang="de-DE" sz="4400" dirty="0" smtClean="0">
                <a:solidFill>
                  <a:schemeClr val="tx1">
                    <a:lumMod val="50000"/>
                    <a:lumOff val="50000"/>
                  </a:schemeClr>
                </a:solidFill>
                <a:latin typeface="Roboto" pitchFamily="2" charset="0"/>
                <a:ea typeface="Roboto" pitchFamily="2" charset="0"/>
              </a:rPr>
              <a:t> dann </a:t>
            </a:r>
            <a:r>
              <a:rPr lang="de-DE" sz="4400" dirty="0" smtClean="0">
                <a:solidFill>
                  <a:srgbClr val="FF00FF"/>
                </a:solidFill>
                <a:latin typeface="Roboto" pitchFamily="2" charset="0"/>
                <a:ea typeface="Roboto" pitchFamily="2" charset="0"/>
              </a:rPr>
              <a:t>von allen bearbeitet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wird dann von allen bearbeitet. </a:t>
            </a:r>
            <a:r>
              <a:rPr lang="de-DE" sz="4400" dirty="0" smtClean="0">
                <a:solidFill>
                  <a:srgbClr val="FF7400"/>
                </a:solidFill>
                <a:latin typeface="Roboto" pitchFamily="2" charset="0"/>
                <a:ea typeface="Roboto" pitchFamily="2" charset="0"/>
              </a:rPr>
              <a:t>Das ist schon ziemlich kompliziert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hannes Hofmeister\Desktop\27637665.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Bilder </a:t>
            </a:r>
            <a:br>
              <a:rPr lang="de-DE" dirty="0" smtClean="0"/>
            </a:br>
            <a:r>
              <a:rPr lang="de-DE" dirty="0" smtClean="0"/>
              <a:t>sind </a:t>
            </a:r>
            <a:r>
              <a:rPr lang="de-DE" dirty="0" smtClean="0">
                <a:solidFill>
                  <a:srgbClr val="FF00FF"/>
                </a:solidFill>
              </a:rPr>
              <a:t>keine</a:t>
            </a:r>
            <a:r>
              <a:rPr lang="de-DE" dirty="0" smtClean="0"/>
              <a:t> ByteArrays</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 xmlns:p14="http://schemas.microsoft.com/office/powerpoint/2010/main" val="34063405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 xmlns:p14="http://schemas.microsoft.com/office/powerpoint/2010/main" val="18427045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 xmlns:p14="http://schemas.microsoft.com/office/powerpoint/2010/main" val="178388530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 xmlns:p14="http://schemas.microsoft.com/office/powerpoint/2010/main" val="363971216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Touch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00FF"/>
                </a:solidFill>
              </a:rPr>
              <a:t>Running</a:t>
            </a:r>
            <a:endParaRPr lang="en-US" dirty="0">
              <a:solidFill>
                <a:srgbClr val="FF00FF"/>
              </a:solidFill>
            </a:endParaRPr>
          </a:p>
        </p:txBody>
      </p:sp>
      <p:sp>
        <p:nvSpPr>
          <p:cNvPr id="3" name="Textplatzhalter 2"/>
          <p:cNvSpPr>
            <a:spLocks noGrp="1"/>
          </p:cNvSpPr>
          <p:nvPr>
            <p:ph type="body" sz="quarter" idx="10"/>
          </p:nvPr>
        </p:nvSpPr>
        <p:spPr/>
        <p:txBody>
          <a:bodyPr/>
          <a:lstStyle/>
          <a:p>
            <a:r>
              <a:rPr lang="en-US" dirty="0" smtClean="0"/>
              <a:t>Never Change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extLst>
      <p:ext uri="{BB962C8B-B14F-4D97-AF65-F5344CB8AC3E}">
        <p14:creationId xmlns="" xmlns:p14="http://schemas.microsoft.com/office/powerpoint/2010/main" val="322583630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DB00"/>
                </a:solidFill>
              </a:rPr>
              <a:t>Changing</a:t>
            </a:r>
            <a:endParaRPr lang="en-US" dirty="0">
              <a:solidFill>
                <a:srgbClr val="00DB00"/>
              </a:solidFill>
            </a:endParaRPr>
          </a:p>
        </p:txBody>
      </p:sp>
      <p:sp>
        <p:nvSpPr>
          <p:cNvPr id="3" name="Textplatzhalter 2"/>
          <p:cNvSpPr>
            <a:spLocks noGrp="1"/>
          </p:cNvSpPr>
          <p:nvPr>
            <p:ph type="body" sz="quarter" idx="10"/>
          </p:nvPr>
        </p:nvSpPr>
        <p:spPr/>
        <p:txBody>
          <a:bodyPr/>
          <a:lstStyle/>
          <a:p>
            <a:r>
              <a:rPr lang="en-US" dirty="0" smtClean="0"/>
              <a:t>Always run a</a:t>
            </a:r>
            <a:endParaRPr lang="en-US" dirty="0"/>
          </a:p>
        </p:txBody>
      </p:sp>
      <p:sp>
        <p:nvSpPr>
          <p:cNvPr id="4" name="Textplatzhalter 3"/>
          <p:cNvSpPr>
            <a:spLocks noGrp="1"/>
          </p:cNvSpPr>
          <p:nvPr>
            <p:ph type="body" sz="quarter" idx="11"/>
          </p:nvPr>
        </p:nvSpPr>
        <p:spPr/>
        <p:txBody>
          <a:bodyPr/>
          <a:lstStyle/>
          <a:p>
            <a:r>
              <a:rPr lang="en-US" dirty="0" smtClean="0"/>
              <a:t>System</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 xmlns:a14="http://schemas.microsoft.com/office/drawing/2010/main">
                  <a14:imgLayer r:embed="rId7">
                    <a14:imgEffect>
                      <a14:backgroundRemoval t="0" b="100000" l="11914" r="86719"/>
                    </a14:imgEffect>
                  </a14:imgLayer>
                </a14:imgProps>
              </a:ext>
              <a:ext uri="{28A0092B-C50C-407E-A947-70E740481C1C}">
                <a14:useLocalDpi xmlns=""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3"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annes Hofmeister\Desktop\demeter-sortiment.jpg"/>
          <p:cNvPicPr>
            <a:picLocks noChangeAspect="1" noChangeArrowheads="1"/>
          </p:cNvPicPr>
          <p:nvPr/>
        </p:nvPicPr>
        <p:blipFill>
          <a:blip r:embed="rId2" cstate="print"/>
          <a:srcRect/>
          <a:stretch>
            <a:fillRect/>
          </a:stretch>
        </p:blipFill>
        <p:spPr bwMode="auto">
          <a:xfrm>
            <a:off x="0" y="0"/>
            <a:ext cx="9144000" cy="6858001"/>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47</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7453463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 xmlns:p14="http://schemas.microsoft.com/office/powerpoint/2010/main" val="12296958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Relationen</a:t>
            </a:r>
            <a:r>
              <a:rPr lang="de-DE" dirty="0" smtClean="0"/>
              <a:t/>
            </a:r>
            <a:br>
              <a:rPr lang="de-DE" dirty="0" smtClean="0"/>
            </a:br>
            <a:r>
              <a:rPr lang="de-DE" dirty="0"/>
              <a:t/>
            </a:r>
            <a:br>
              <a:rPr lang="de-DE" dirty="0"/>
            </a:br>
            <a:r>
              <a:rPr lang="de-DE" dirty="0" smtClean="0">
                <a:solidFill>
                  <a:srgbClr val="FF7400"/>
                </a:solidFill>
              </a:rPr>
              <a:t>Dokumente</a:t>
            </a:r>
            <a:endParaRPr lang="de-DE" dirty="0">
              <a:solidFill>
                <a:srgbClr val="FF7400"/>
              </a:solidFill>
            </a:endParaRPr>
          </a:p>
        </p:txBody>
      </p:sp>
    </p:spTree>
    <p:extLst>
      <p:ext uri="{BB962C8B-B14F-4D97-AF65-F5344CB8AC3E}">
        <p14:creationId xmlns="" xmlns:p14="http://schemas.microsoft.com/office/powerpoint/2010/main" val="122969586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 xmlns:p14="http://schemas.microsoft.com/office/powerpoint/2010/main" val="22992120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proxitrunkial</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Y</a:t>
            </a:r>
            <a:r>
              <a:rPr lang="en-US" sz="4400" dirty="0" smtClean="0">
                <a:solidFill>
                  <a:schemeClr val="tx1">
                    <a:lumMod val="50000"/>
                    <a:lumOff val="50000"/>
                  </a:schemeClr>
                </a:solidFill>
                <a:latin typeface="Roboto" pitchFamily="2" charset="0"/>
                <a:ea typeface="Roboto" pitchFamily="2" charset="0"/>
              </a:rPr>
              <a:t>ou can call it beautiful code when the code also makes it look like the </a:t>
            </a:r>
            <a:r>
              <a:rPr lang="en-US" sz="4400" dirty="0" smtClean="0">
                <a:solidFill>
                  <a:srgbClr val="FF00FF"/>
                </a:solidFill>
                <a:latin typeface="Roboto" pitchFamily="2" charset="0"/>
                <a:ea typeface="Roboto" pitchFamily="2" charset="0"/>
              </a:rPr>
              <a:t>language</a:t>
            </a:r>
            <a:r>
              <a:rPr lang="en-US" sz="4400" dirty="0" smtClean="0">
                <a:solidFill>
                  <a:schemeClr val="tx1">
                    <a:lumMod val="50000"/>
                    <a:lumOff val="50000"/>
                  </a:schemeClr>
                </a:solidFill>
                <a:latin typeface="Roboto" pitchFamily="2" charset="0"/>
                <a:ea typeface="Roboto" pitchFamily="2" charset="0"/>
              </a:rPr>
              <a:t> was </a:t>
            </a:r>
            <a:r>
              <a:rPr lang="en-US" sz="4400" dirty="0" smtClean="0">
                <a:latin typeface="Roboto" pitchFamily="2" charset="0"/>
                <a:ea typeface="Roboto" pitchFamily="2" charset="0"/>
              </a:rPr>
              <a:t>made for the problem</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Ward </a:t>
            </a:r>
            <a:r>
              <a:rPr lang="en-US" sz="4400" dirty="0" err="1" smtClean="0">
                <a:solidFill>
                  <a:schemeClr val="tx1">
                    <a:lumMod val="75000"/>
                    <a:lumOff val="25000"/>
                  </a:schemeClr>
                </a:solidFill>
                <a:ea typeface="Roboto" pitchFamily="2" charset="0"/>
              </a:rPr>
              <a:t>cunningham</a:t>
            </a:r>
            <a:r>
              <a:rPr lang="en-US" sz="44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900" dirty="0" smtClean="0">
                <a:latin typeface="Consolas" pitchFamily="49" charset="0"/>
                <a:ea typeface="Roboto" pitchFamily="2" charset="0"/>
                <a:cs typeface="Consolas" pitchFamily="49" charset="0"/>
              </a:rPr>
              <a:t>public class </a:t>
            </a:r>
            <a:r>
              <a:rPr lang="en-US" sz="3200" b="1" dirty="0" err="1" smtClean="0">
                <a:solidFill>
                  <a:srgbClr val="FF00FF"/>
                </a:solidFill>
                <a:latin typeface="Consolas" pitchFamily="49" charset="0"/>
                <a:ea typeface="Roboto" pitchFamily="2" charset="0"/>
                <a:cs typeface="Consolas" pitchFamily="49" charset="0"/>
              </a:rPr>
              <a:t>Quicksort</a:t>
            </a: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public static int</a:t>
            </a:r>
            <a:r>
              <a:rPr lang="en-US" sz="900" dirty="0" smtClean="0">
                <a:solidFill>
                  <a:schemeClr val="bg1"/>
                </a:solidFill>
                <a:latin typeface="Consolas" pitchFamily="49" charset="0"/>
                <a:ea typeface="Roboto" pitchFamily="2" charset="0"/>
                <a:cs typeface="Consolas" pitchFamily="49" charset="0"/>
              </a:rPr>
              <a:t>[] 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array)</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int[] a = new int[</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array.CopyTo</a:t>
            </a:r>
            <a:r>
              <a:rPr lang="en-US" sz="900" dirty="0" smtClean="0">
                <a:solidFill>
                  <a:schemeClr val="bg1"/>
                </a:solidFill>
                <a:latin typeface="Consolas" pitchFamily="49" charset="0"/>
                <a:ea typeface="Roboto" pitchFamily="2" charset="0"/>
                <a:cs typeface="Consolas" pitchFamily="49" charset="0"/>
              </a:rPr>
              <a:t>(a, 0);</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Sort(0, </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 - 1, ref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return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links,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(links &gt;=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int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Divide(links,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Sort(links,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private static int </a:t>
            </a:r>
            <a:r>
              <a:rPr lang="en-US" sz="900" dirty="0" smtClean="0">
                <a:solidFill>
                  <a:schemeClr val="bg1"/>
                </a:solidFill>
                <a:latin typeface="Consolas" pitchFamily="49" charset="0"/>
                <a:ea typeface="Roboto" pitchFamily="2" charset="0"/>
                <a:cs typeface="Consolas" pitchFamily="49" charset="0"/>
              </a:rPr>
              <a:t>Divide(int left, int right, ref int[]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 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 right - 1;</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pivot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do</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a:t>
            </a:r>
            <a:r>
              <a:rPr lang="en-US" sz="900" dirty="0" smtClean="0">
                <a:solidFill>
                  <a:schemeClr val="bg1"/>
                </a:solidFill>
                <a:latin typeface="Consolas" pitchFamily="49" charset="0"/>
                <a:ea typeface="Roboto" pitchFamily="2" charset="0"/>
                <a:cs typeface="Consolas" pitchFamily="49" charset="0"/>
              </a:rPr>
              <a:t>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pivot &amp;&amp;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right)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a:t>
            </a:r>
            <a:r>
              <a:rPr lang="en-US" sz="900" dirty="0" smtClean="0">
                <a:solidFill>
                  <a:schemeClr val="bg1"/>
                </a:solidFill>
                <a:latin typeface="Consolas" pitchFamily="49" charset="0"/>
                <a:ea typeface="Roboto" pitchFamily="2" charset="0"/>
                <a:cs typeface="Consolas" pitchFamily="49" charset="0"/>
              </a:rPr>
              <a:t>(data[</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pivot &amp;&amp;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left)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continue</a:t>
            </a:r>
            <a:r>
              <a:rPr lang="en-US" sz="900" dirty="0" smtClean="0">
                <a:solidFill>
                  <a:schemeClr val="bg1"/>
                </a:solidFill>
                <a:latin typeface="Consolas" pitchFamily="49" charset="0"/>
                <a:ea typeface="Roboto" pitchFamily="2" charset="0"/>
                <a:cs typeface="Consolas" pitchFamily="49" charset="0"/>
              </a:rPr>
              <a:t>;</a:t>
            </a: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smtClean="0">
                <a:solidFill>
                  <a:schemeClr val="bg1"/>
                </a:solidFill>
                <a:latin typeface="Consolas" pitchFamily="49" charset="0"/>
                <a:ea typeface="Roboto" pitchFamily="2" charset="0"/>
                <a:cs typeface="Consolas" pitchFamily="49" charset="0"/>
              </a:rPr>
              <a:t>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pivot)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Swap(</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left,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z = data[left];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data[left]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data[right] = z;</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endParaRPr lang="en-US" sz="900"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800" b="1" dirty="0" smtClean="0">
                <a:latin typeface="Consolas" pitchFamily="49" charset="0"/>
                <a:ea typeface="Roboto" pitchFamily="2" charset="0"/>
                <a:cs typeface="Consolas" pitchFamily="49" charset="0"/>
              </a:rPr>
              <a:t>let </a:t>
            </a:r>
            <a:r>
              <a:rPr lang="en-US" sz="1800" b="1" dirty="0" err="1" smtClean="0">
                <a:latin typeface="Consolas" pitchFamily="49" charset="0"/>
                <a:ea typeface="Roboto" pitchFamily="2" charset="0"/>
                <a:cs typeface="Consolas" pitchFamily="49" charset="0"/>
              </a:rPr>
              <a:t>rec</a:t>
            </a:r>
            <a:r>
              <a:rPr lang="en-US" sz="1800" b="1" dirty="0" smtClean="0">
                <a:latin typeface="Consolas" pitchFamily="49" charset="0"/>
                <a:ea typeface="Roboto" pitchFamily="2" charset="0"/>
                <a:cs typeface="Consolas" pitchFamily="49" charset="0"/>
              </a:rPr>
              <a:t> </a:t>
            </a:r>
            <a:r>
              <a:rPr lang="en-US" sz="3200" b="1" dirty="0" err="1" smtClean="0">
                <a:solidFill>
                  <a:srgbClr val="FF00FF"/>
                </a:solidFill>
                <a:latin typeface="Consolas" pitchFamily="49" charset="0"/>
                <a:ea typeface="Roboto" pitchFamily="2" charset="0"/>
                <a:cs typeface="Consolas" pitchFamily="49" charset="0"/>
              </a:rPr>
              <a:t>quicksort</a:t>
            </a:r>
            <a:r>
              <a:rPr lang="en-US" sz="3200" b="1" dirty="0" smtClean="0">
                <a:solidFill>
                  <a:schemeClr val="bg1"/>
                </a:solidFill>
                <a:latin typeface="Consolas" pitchFamily="49" charset="0"/>
                <a:ea typeface="Roboto" pitchFamily="2" charset="0"/>
                <a:cs typeface="Consolas" pitchFamily="49" charset="0"/>
              </a:rPr>
              <a:t> </a:t>
            </a:r>
            <a:r>
              <a:rPr lang="en-US" sz="1800" b="1" dirty="0" smtClean="0">
                <a:solidFill>
                  <a:schemeClr val="bg1"/>
                </a:solidFill>
                <a:latin typeface="Consolas" pitchFamily="49" charset="0"/>
                <a:ea typeface="Roboto" pitchFamily="2" charset="0"/>
                <a:cs typeface="Consolas" pitchFamily="49" charset="0"/>
              </a:rPr>
              <a:t>(</a:t>
            </a:r>
            <a:r>
              <a:rPr lang="en-US" sz="1800" b="1" dirty="0" err="1" smtClean="0">
                <a:solidFill>
                  <a:schemeClr val="bg1"/>
                </a:solidFill>
                <a:latin typeface="Consolas" pitchFamily="49" charset="0"/>
                <a:ea typeface="Roboto" pitchFamily="2" charset="0"/>
                <a:cs typeface="Consolas" pitchFamily="49" charset="0"/>
              </a:rPr>
              <a:t>list:int</a:t>
            </a:r>
            <a:r>
              <a:rPr lang="en-US" sz="1800" b="1" dirty="0" smtClean="0">
                <a:solidFill>
                  <a:schemeClr val="bg1"/>
                </a:solidFill>
                <a:latin typeface="Consolas" pitchFamily="49" charset="0"/>
                <a:ea typeface="Roboto" pitchFamily="2" charset="0"/>
                <a:cs typeface="Consolas" pitchFamily="49" charset="0"/>
              </a:rPr>
              <a:t> list) =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match</a:t>
            </a:r>
            <a:r>
              <a:rPr lang="en-US" sz="1800" b="1" dirty="0" smtClean="0">
                <a:solidFill>
                  <a:schemeClr val="bg1"/>
                </a:solidFill>
                <a:latin typeface="Consolas" pitchFamily="49" charset="0"/>
                <a:ea typeface="Roboto" pitchFamily="2" charset="0"/>
                <a:cs typeface="Consolas" pitchFamily="49" charset="0"/>
              </a:rPr>
              <a:t> list </a:t>
            </a:r>
            <a:r>
              <a:rPr lang="en-US" sz="1800" b="1" dirty="0" smtClean="0">
                <a:latin typeface="Consolas" pitchFamily="49" charset="0"/>
                <a:ea typeface="Roboto" pitchFamily="2" charset="0"/>
                <a:cs typeface="Consolas" pitchFamily="49" charset="0"/>
              </a:rPr>
              <a:t>with</a:t>
            </a:r>
            <a:r>
              <a:rPr lang="en-US" sz="1800" b="1" dirty="0" smtClean="0">
                <a:solidFill>
                  <a:schemeClr val="bg1"/>
                </a:solidFill>
                <a:latin typeface="Consolas" pitchFamily="49" charset="0"/>
                <a:ea typeface="Roboto" pitchFamily="2" charset="0"/>
                <a:cs typeface="Consolas" pitchFamily="49" charset="0"/>
              </a:rPr>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head::tail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let </a:t>
            </a:r>
            <a:r>
              <a:rPr lang="en-US" sz="1800" b="1" dirty="0" err="1" smtClean="0">
                <a:solidFill>
                  <a:schemeClr val="bg1"/>
                </a:solidFill>
                <a:latin typeface="Consolas" pitchFamily="49" charset="0"/>
                <a:ea typeface="Roboto" pitchFamily="2" charset="0"/>
                <a:cs typeface="Consolas" pitchFamily="49" charset="0"/>
              </a:rPr>
              <a:t>smaller,larger</a:t>
            </a:r>
            <a:r>
              <a:rPr lang="en-US" sz="1800" b="1" dirty="0" smtClean="0">
                <a:solidFill>
                  <a:schemeClr val="bg1"/>
                </a:solidFill>
                <a:latin typeface="Consolas" pitchFamily="49" charset="0"/>
                <a:ea typeface="Roboto" pitchFamily="2" charset="0"/>
                <a:cs typeface="Consolas" pitchFamily="49" charset="0"/>
              </a:rPr>
              <a:t> = </a:t>
            </a:r>
            <a:r>
              <a:rPr lang="en-US" sz="1800" b="1" dirty="0" err="1" smtClean="0">
                <a:solidFill>
                  <a:schemeClr val="bg1"/>
                </a:solidFill>
                <a:latin typeface="Consolas" pitchFamily="49" charset="0"/>
                <a:ea typeface="Roboto" pitchFamily="2" charset="0"/>
                <a:cs typeface="Consolas" pitchFamily="49" charset="0"/>
              </a:rPr>
              <a:t>List.partition</a:t>
            </a: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fun</a:t>
            </a:r>
            <a:r>
              <a:rPr lang="en-US" sz="1800" b="1" dirty="0" smtClean="0">
                <a:solidFill>
                  <a:schemeClr val="bg1"/>
                </a:solidFill>
                <a:latin typeface="Consolas" pitchFamily="49" charset="0"/>
                <a:ea typeface="Roboto" pitchFamily="2" charset="0"/>
                <a:cs typeface="Consolas" pitchFamily="49" charset="0"/>
              </a:rPr>
              <a:t> y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y &lt;= head) tail</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smaller @ [head] @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larger</a:t>
            </a:r>
            <a:endParaRPr lang="en-US" sz="18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Clean code reads like well-written </a:t>
            </a:r>
            <a:r>
              <a:rPr lang="en-US" sz="4400" dirty="0" smtClean="0">
                <a:solidFill>
                  <a:srgbClr val="FF00FF"/>
                </a:solidFill>
                <a:latin typeface="Roboto" pitchFamily="2" charset="0"/>
                <a:ea typeface="Roboto" pitchFamily="2" charset="0"/>
              </a:rPr>
              <a:t>prose</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Grady </a:t>
            </a:r>
            <a:r>
              <a:rPr lang="en-US" sz="4400" dirty="0" err="1" smtClean="0">
                <a:solidFill>
                  <a:schemeClr val="tx1">
                    <a:lumMod val="75000"/>
                    <a:lumOff val="25000"/>
                  </a:schemeClr>
                </a:solidFill>
                <a:ea typeface="Roboto" pitchFamily="2" charset="0"/>
              </a:rPr>
              <a:t>Booch</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a:xfrm>
            <a:off x="971600" y="1772816"/>
            <a:ext cx="7200850" cy="719137"/>
          </a:xfrm>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 xmlns:p14="http://schemas.microsoft.com/office/powerpoint/2010/main" val="13880895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 xmlns:p14="http://schemas.microsoft.com/office/powerpoint/2010/main" val="198074648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 xmlns:p14="http://schemas.microsoft.com/office/powerpoint/2010/main" val="36880197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 xmlns:p14="http://schemas.microsoft.com/office/powerpoint/2010/main" val="361356898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 xmlns:p14="http://schemas.microsoft.com/office/powerpoint/2010/main" val="42001634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 xmlns:p14="http://schemas.microsoft.com/office/powerpoint/2010/main" val="14098579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 xmlns:p14="http://schemas.microsoft.com/office/powerpoint/2010/main" val="37453463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1165</Words>
  <Application>Microsoft Office PowerPoint</Application>
  <PresentationFormat>Bildschirmpräsentation (4:3)</PresentationFormat>
  <Paragraphs>452</Paragraphs>
  <Slides>142</Slides>
  <Notes>3</Notes>
  <HiddenSlides>0</HiddenSlides>
  <MMClips>0</MMClips>
  <ScaleCrop>false</ScaleCrop>
  <HeadingPairs>
    <vt:vector size="4" baseType="variant">
      <vt:variant>
        <vt:lpstr>Design</vt:lpstr>
      </vt:variant>
      <vt:variant>
        <vt:i4>1</vt:i4>
      </vt:variant>
      <vt:variant>
        <vt:lpstr>Folientitel</vt:lpstr>
      </vt:variant>
      <vt:variant>
        <vt:i4>142</vt:i4>
      </vt:variant>
    </vt:vector>
  </HeadingPairs>
  <TitlesOfParts>
    <vt:vector size="143" baseType="lpstr">
      <vt:lpstr>Larissa-Design</vt:lpstr>
      <vt:lpstr>"Always code as if the guy who ends up maintaining your code will be a violent psychopath who knows where you live."    John woods.</vt:lpstr>
      <vt:lpstr>Folie 2</vt:lpstr>
      <vt:lpstr>Folie 3</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Folie 10</vt:lpstr>
      <vt:lpstr>Folie 11</vt:lpstr>
      <vt:lpstr>Folie 12</vt:lpstr>
      <vt:lpstr>Folie 13</vt:lpstr>
      <vt:lpstr>Folie 14</vt:lpstr>
      <vt:lpstr>Folie 15</vt:lpstr>
      <vt:lpstr>Folie 16</vt:lpstr>
      <vt:lpstr>Folie 17</vt:lpstr>
      <vt:lpstr>Folie 18</vt:lpstr>
      <vt:lpstr>Folie 19</vt:lpstr>
      <vt:lpstr>Folie 20</vt:lpstr>
      <vt:lpstr>Folie 21</vt:lpstr>
      <vt:lpstr>Folie 22</vt:lpstr>
      <vt:lpstr>Folie 23</vt:lpstr>
      <vt:lpstr>Folie 24</vt:lpstr>
      <vt:lpstr>Folie 25</vt:lpstr>
      <vt:lpstr>Folie 26</vt:lpstr>
      <vt:lpstr>Folie 27</vt:lpstr>
      <vt:lpstr>Separation</vt:lpstr>
      <vt:lpstr>Empathie</vt:lpstr>
      <vt:lpstr>Empathy is the capacity to think and feel oneself into the inner life of another person</vt:lpstr>
      <vt:lpstr>Haltet EIN</vt:lpstr>
      <vt:lpstr>Folie 32</vt:lpstr>
      <vt:lpstr>Folie 33</vt:lpstr>
      <vt:lpstr>Erst mal einfach</vt:lpstr>
      <vt:lpstr>Folie 35</vt:lpstr>
      <vt:lpstr> C#  Duck duck = new Duck();  </vt:lpstr>
      <vt:lpstr> Python  duck = Duck()  </vt:lpstr>
      <vt:lpstr> C# - DRY  var duck = new Duck();  </vt:lpstr>
      <vt:lpstr>Zug.un.glück</vt:lpstr>
      <vt:lpstr>Don’t ASK</vt:lpstr>
      <vt:lpstr>Folie 41</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Folie 49</vt:lpstr>
      <vt:lpstr>Folie 50</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Folie 69</vt:lpstr>
      <vt:lpstr>Diese klasse ist schwer zu testen.</vt:lpstr>
      <vt:lpstr>Folie 71</vt:lpstr>
      <vt:lpstr>Das gleiche sagen</vt:lpstr>
      <vt:lpstr>Folie 73</vt:lpstr>
      <vt:lpstr>Folie 74</vt:lpstr>
      <vt:lpstr>IM PARADIGMA BLEIBEN</vt:lpstr>
      <vt:lpstr>Objekte  Funktionen</vt:lpstr>
      <vt:lpstr>Relationen  Dokumente</vt:lpstr>
      <vt:lpstr>Sprachen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“You can call it beautiful code when the code also makes it look like the language was made for the problem” Ward cunningham.</vt:lpstr>
      <vt:lpstr>public class Quicksort {     public static int[] Sort(int[] array)     {         int[] a = new int[array.Length];         array.CopyTo(a, 0);         Sort(0, array.Length - 1, ref a);         return a;     }      private static void Sort(int links, int rechts, ref int[] daten)     {         if (links &gt;= rechts) return;         int teiler = Divide(links, rechts, ref daten);         Sort(links, teiler - 1, ref daten);         Sort(teiler + 1, rechts, ref daten);     }      private static int Divide(int left, int right, ref int[] data)     {         int leftpos = left;         int rightpos = right - 1;         int pivot = data[right];           do {                          while (data[leftpos] &lt;= pivot &amp;&amp; leftpos &lt; right) leftpos++;             while (data[rightpos] &gt;= pivot &amp;&amp; rightpos &gt; left) rightpos--;             if (leftpos &gt;= rightpos) continue;             Swap(leftpos, rightpos, ref data);          } while (leftpos &lt; rightpos);                  if (data[leftpos] &gt; pivot) {             Swap(leftpos, right, ref data);         }         return leftpos;      }      private static void Swap(int left, int right, ref int[] data)     {         int z = data[left];         data[left] = data[right];         data[right] = z;     } }</vt:lpstr>
      <vt:lpstr>let rec quicksort (list:int list) =      match list with     | [] -&gt; []     | head::tail -&gt;          let smaller,larger = List.partition (fun y -&gt; y &lt;= head) tail         quicksort smaller @ [head] @ quicksort larger</vt:lpstr>
      <vt:lpstr>“Clean code reads like well-written prose”  Grady Booch</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Folie 93</vt:lpstr>
      <vt:lpstr>Folie 94</vt:lpstr>
      <vt:lpstr>Abstraktion</vt:lpstr>
      <vt:lpstr>for int i=0; GetCustomer</vt:lpstr>
      <vt:lpstr>Exceptionell,</vt:lpstr>
      <vt:lpstr>Folie 98</vt:lpstr>
      <vt:lpstr>Complaints</vt:lpstr>
      <vt:lpstr>Apologies</vt:lpstr>
      <vt:lpstr>Binäre Abhängigkeit</vt:lpstr>
      <vt:lpstr>Folie 102</vt:lpstr>
      <vt:lpstr>Folie 103</vt:lpstr>
      <vt:lpstr>Imports Parameter Binäre Bäume </vt:lpstr>
      <vt:lpstr>Entwurfsmuster</vt:lpstr>
      <vt:lpstr>https://twitter.com/#!/jmrtn  http://jmrtn.com/notes/2012/02/17/design-patterns.html</vt:lpstr>
      <vt:lpstr>Folie 107</vt:lpstr>
      <vt:lpstr>DomänenBEZUG</vt:lpstr>
      <vt:lpstr>War stories</vt:lpstr>
      <vt:lpstr>“Also ich hab da so ne Software”</vt:lpstr>
      <vt:lpstr>“Also ich hab da so ne Software, die bearbeitet so Bilder.”</vt:lpstr>
      <vt:lpstr>“Also ich hab da so ne Software, die bearbeitet so Bilder. Aber ich hab da so zwei viel zu große Klassen.”</vt:lpstr>
      <vt:lpstr>“Also ich hab da so ne Software, die bearbeitet so Bilder. Aber ich hab da viel zu große Klassen. Und ich reiche da so ein Bytearray rum.”</vt:lpstr>
      <vt:lpstr>“Also ich hab da so ne Software, die bearbeitet so Bilder. Aber ich hab da viel zu große Klassen. Und ich reiche da so ein Bytearray rum. Und das wird dann von allen bearbeitet.”</vt:lpstr>
      <vt:lpstr>“Also ich hab da so ne Software, die bearbeitet so Bilder. Aber ich hab da viel zu große Klassen. Und ich reiche da so ein Bytearray rum. Und das wird dann von allen bearbeitet. Das ist schon ziemlich kompliziert…”</vt:lpstr>
      <vt:lpstr>Folie 116</vt:lpstr>
      <vt:lpstr>Folie 117</vt:lpstr>
      <vt:lpstr>Bilder  sind keine ByteArrays</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Folie 126</vt:lpstr>
      <vt:lpstr>Running</vt:lpstr>
      <vt:lpstr>Running</vt:lpstr>
      <vt:lpstr>Changing</vt:lpstr>
      <vt:lpstr>Folie 130</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Folie 141</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367</cp:revision>
  <dcterms:created xsi:type="dcterms:W3CDTF">2012-05-02T19:59:02Z</dcterms:created>
  <dcterms:modified xsi:type="dcterms:W3CDTF">2012-10-01T13:58:38Z</dcterms:modified>
</cp:coreProperties>
</file>